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65" y="10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1088D-1F5F-4E83-B8A2-654AA76E94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E9876D-2BC8-4ABA-993B-5A176DE3F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562D5-D85F-4C09-9EDF-8991D07C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997F-DC5F-46C2-BE53-BF2D379D6E94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D9EDD-EA7C-4D07-9ABA-ED4EB2C0B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DE9922-595C-4548-8E73-B9FB49D74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061E0-5F5B-4C1E-BE87-9130CC09F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629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08197-13FD-4794-A348-8B6C5E21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54EB0F-C395-47E0-84D2-ABD36717D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28C54-2B98-48C6-9A19-9F82C29E5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997F-DC5F-46C2-BE53-BF2D379D6E94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F00104-986F-4D10-9716-89720A2FF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8F600A-997C-48EB-A6CF-C09365548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061E0-5F5B-4C1E-BE87-9130CC09F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55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5B5309-B900-4D2E-B0E1-2D8BC244E8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9AB3F5-D799-4354-ABBA-05A88781D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2305E9-5F0D-4547-A079-A200C170A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997F-DC5F-46C2-BE53-BF2D379D6E94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3A8BE9-C7D9-4BBF-B565-E2D9B1C69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289DF2-D69A-497E-8CA0-DA0963B98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061E0-5F5B-4C1E-BE87-9130CC09F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07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9C83E-0DB5-422A-8E01-D0545079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D2BE6E-4540-4FA2-B3C9-60F39AAEB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827182-C6C1-46F6-A949-504752110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997F-DC5F-46C2-BE53-BF2D379D6E94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832217-543C-4440-A6B8-D34873844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87AA4F-B388-4C01-BB3D-26EBE006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061E0-5F5B-4C1E-BE87-9130CC09F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35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703F6-780B-47F4-BFC3-41DB55C7E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198038-A816-4241-9E1A-B7F1CC817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9691B6-4F76-4D95-B202-A33C0970C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997F-DC5F-46C2-BE53-BF2D379D6E94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5387D-6B1A-44DD-ABE9-B84769C3B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68743C-711C-4798-8206-257C26E2B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061E0-5F5B-4C1E-BE87-9130CC09F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551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E04F7-5C41-4688-85DC-A3F54EDC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8BD922-4B35-4AEC-892F-C846822A9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A9EBD7-4E62-43C8-867D-B1CAC9524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65A9A6-FB9C-47AD-8B49-D5C98E447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997F-DC5F-46C2-BE53-BF2D379D6E94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8D12E4-FA5C-4858-8F3E-58EB009B2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13931-CD81-4581-84FA-CF5FAD22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061E0-5F5B-4C1E-BE87-9130CC09F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70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6D4EC-88AF-4DBE-8D06-081334E9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26A668-10B8-4189-8D29-FD79EBE34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CFBA72-8A3F-4BEC-826A-D0F822FCA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72E62A-E615-4063-AF6C-D7199F7218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38EB47-DF13-4BDB-B53D-25383695FF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DE8896-388D-4DB2-944A-9518135B5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997F-DC5F-46C2-BE53-BF2D379D6E94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90A237-9EAC-4228-8FCC-DDA43CDC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1CC1B9-DCA6-4F02-8602-DD431FEF9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061E0-5F5B-4C1E-BE87-9130CC09F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17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BA8F7-150C-4139-91CA-C737CD88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2DD50D-ED05-4FB2-994E-BF22F65CC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997F-DC5F-46C2-BE53-BF2D379D6E94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AF5175-E26F-4EA6-9EAD-2A4339D4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D542B3-3F90-4DFC-9CB5-9799D1A77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061E0-5F5B-4C1E-BE87-9130CC09F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668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C1D1E-C99C-462F-908A-5C4A0D83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997F-DC5F-46C2-BE53-BF2D379D6E94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A2E822-AE62-4D92-80F7-874213B3E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64FEEB-6440-4C2B-8A97-FA135CB54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061E0-5F5B-4C1E-BE87-9130CC09F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687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54003-A03A-4861-8F50-74217232D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0922B0-0EF0-4E26-B60F-14C7881F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AB256D-6A71-44C0-936C-4BF23437D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E104C6-5402-4C11-99E4-E3D72E43E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997F-DC5F-46C2-BE53-BF2D379D6E94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F740D7-C5C8-46B9-9174-AF233B37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51C48C-836A-4F17-A5D4-1542F251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061E0-5F5B-4C1E-BE87-9130CC09F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631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D7430-3874-45AF-92B6-50CF5E299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B9D440-C439-42AB-8B3E-14A686E25F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CB29B-2934-471D-A2A0-7029E89D7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549C4E-55A8-4E68-8EE5-0831336D9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997F-DC5F-46C2-BE53-BF2D379D6E94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8814D0-D410-426B-9B5A-370710D8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B28D12-07E6-490E-8CB3-ACDD301D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061E0-5F5B-4C1E-BE87-9130CC09F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41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C01F73-AB69-408D-B120-5248F7D25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B12B46-5F2D-47C3-9152-1AAF0416F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919031-B280-44E3-AE14-5F955965EF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7997F-DC5F-46C2-BE53-BF2D379D6E94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48DB3-A9F9-4C29-8B3C-DA312B6F0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4CC948-7ED2-45A7-A4E3-DBFAE24F9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061E0-5F5B-4C1E-BE87-9130CC09F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3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0A4C2-0670-42C9-AAD7-9741DE50A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시각디자인리서치분석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0732A4-7DF9-4E49-9E7B-AB911E29F9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정재녕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9528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54848-B9F4-4450-81B6-0AFBA0C1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151618"/>
                </a:solidFill>
                <a:effectLst/>
                <a:latin typeface="Pretendard Variable"/>
              </a:rPr>
              <a:t>OTT </a:t>
            </a:r>
            <a:r>
              <a:rPr lang="ko-KR" altLang="en-US" b="1" i="0" dirty="0">
                <a:solidFill>
                  <a:srgbClr val="151618"/>
                </a:solidFill>
                <a:effectLst/>
                <a:latin typeface="Pretendard Variable"/>
              </a:rPr>
              <a:t>서비스</a:t>
            </a:r>
            <a:r>
              <a:rPr lang="en-US" altLang="ko-KR" b="1" i="0" dirty="0">
                <a:solidFill>
                  <a:srgbClr val="151618"/>
                </a:solidFill>
                <a:effectLst/>
                <a:latin typeface="Pretendard Variable"/>
              </a:rPr>
              <a:t> </a:t>
            </a:r>
            <a:r>
              <a:rPr lang="ko-KR" altLang="en-US" b="1" i="0" dirty="0">
                <a:solidFill>
                  <a:srgbClr val="151618"/>
                </a:solidFill>
                <a:effectLst/>
                <a:latin typeface="Pretendard Variable"/>
              </a:rPr>
              <a:t>다각적 변화 시도</a:t>
            </a:r>
            <a:endParaRPr lang="ko-KR" altLang="en-US" dirty="0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AEAB082C-BB03-449E-81D6-81CB8ED688B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9" b="2569"/>
          <a:stretch>
            <a:fillRect/>
          </a:stretch>
        </p:blipFill>
        <p:spPr/>
      </p:pic>
      <p:sp>
        <p:nvSpPr>
          <p:cNvPr id="3" name="내용 개체 틀 2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285750" lvl="0" indent="-285750">
              <a:buFont typeface="+mj-lt"/>
              <a:buAutoNum type="romanUcPeriod"/>
              <a:defRPr/>
            </a:pPr>
            <a:endParaRPr lang="ko-KR" altLang="en-US" sz="1000" dirty="0"/>
          </a:p>
          <a:p>
            <a:pPr marL="285750" lvl="0" indent="-285750">
              <a:buFont typeface="+mj-lt"/>
              <a:buAutoNum type="romanUcPeriod"/>
              <a:defRPr/>
            </a:pPr>
            <a:r>
              <a:rPr lang="ko-KR" altLang="en-US" sz="1000" dirty="0"/>
              <a:t>‘</a:t>
            </a:r>
            <a:r>
              <a:rPr lang="ko-KR" altLang="en-US" sz="1000" dirty="0" err="1"/>
              <a:t>다각화’가</a:t>
            </a:r>
            <a:r>
              <a:rPr lang="ko-KR" altLang="en-US" sz="1000" dirty="0"/>
              <a:t> 부상한 배경</a:t>
            </a:r>
          </a:p>
          <a:p>
            <a:pPr lvl="1">
              <a:buFont typeface="Wingdings"/>
              <a:buChar char="§"/>
              <a:defRPr/>
            </a:pPr>
            <a:r>
              <a:rPr lang="ko-KR" altLang="en-US" sz="1000" dirty="0"/>
              <a:t>이용자 수요의 변화</a:t>
            </a:r>
          </a:p>
          <a:p>
            <a:pPr lvl="1">
              <a:buFont typeface="Wingdings"/>
              <a:buChar char="§"/>
              <a:defRPr/>
            </a:pP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구독과 이탈의 줄다리기</a:t>
            </a:r>
          </a:p>
          <a:p>
            <a:pPr lvl="0">
              <a:buFont typeface="+mj-lt"/>
              <a:buAutoNum type="romanUcPeriod"/>
              <a:defRPr/>
            </a:pP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  ‘</a:t>
            </a:r>
            <a:r>
              <a:rPr lang="ko-KR" altLang="en-US" sz="1000" dirty="0" err="1">
                <a:solidFill>
                  <a:srgbClr val="151618"/>
                </a:solidFill>
                <a:latin typeface="Pretendard Variable"/>
              </a:rPr>
              <a:t>다양화’로</a:t>
            </a: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 플랫폼 내실 다지기</a:t>
            </a:r>
          </a:p>
          <a:p>
            <a:pPr lvl="1">
              <a:buFont typeface="Wingdings"/>
              <a:buChar char="§"/>
              <a:defRPr/>
            </a:pP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다양한 </a:t>
            </a:r>
            <a:r>
              <a:rPr lang="ko-KR" altLang="en-US" sz="1000" dirty="0" err="1">
                <a:solidFill>
                  <a:srgbClr val="151618"/>
                </a:solidFill>
                <a:latin typeface="Pretendard Variable"/>
              </a:rPr>
              <a:t>구독제</a:t>
            </a:r>
            <a:r>
              <a:rPr lang="en-US" altLang="ko-KR" sz="1000" dirty="0">
                <a:solidFill>
                  <a:srgbClr val="151618"/>
                </a:solidFill>
                <a:latin typeface="Pretendard Variable"/>
              </a:rPr>
              <a:t>: SVOD</a:t>
            </a: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에서 </a:t>
            </a:r>
            <a:r>
              <a:rPr lang="en-US" altLang="ko-KR" sz="1000" dirty="0">
                <a:solidFill>
                  <a:srgbClr val="151618"/>
                </a:solidFill>
                <a:latin typeface="Pretendard Variable"/>
              </a:rPr>
              <a:t>AVOD</a:t>
            </a: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로</a:t>
            </a:r>
          </a:p>
          <a:p>
            <a:pPr lvl="1">
              <a:buFont typeface="Wingdings"/>
              <a:buChar char="§"/>
              <a:defRPr/>
            </a:pP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콘텐츠 라인업 다양화</a:t>
            </a:r>
            <a:r>
              <a:rPr lang="en-US" altLang="ko-KR" sz="1000" dirty="0">
                <a:solidFill>
                  <a:srgbClr val="151618"/>
                </a:solidFill>
                <a:latin typeface="Pretendard Variable"/>
              </a:rPr>
              <a:t>: </a:t>
            </a: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오리지널 또는 비</a:t>
            </a:r>
            <a:r>
              <a:rPr lang="en-US" altLang="ko-KR" sz="1000" dirty="0">
                <a:solidFill>
                  <a:srgbClr val="151618"/>
                </a:solidFill>
                <a:latin typeface="Pretendard Variable"/>
              </a:rPr>
              <a:t>(</a:t>
            </a: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非</a:t>
            </a:r>
            <a:r>
              <a:rPr lang="en-US" altLang="ko-KR" sz="1000" dirty="0">
                <a:solidFill>
                  <a:srgbClr val="151618"/>
                </a:solidFill>
                <a:latin typeface="Pretendard Variable"/>
              </a:rPr>
              <a:t>)</a:t>
            </a: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영어 전략</a:t>
            </a:r>
          </a:p>
          <a:p>
            <a:pPr marL="400050" lvl="0" indent="-400050">
              <a:buFont typeface="+mj-lt"/>
              <a:buAutoNum type="romanUcPeriod"/>
              <a:defRPr/>
            </a:pP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콘텐츠 유형의 ‘다변화’</a:t>
            </a:r>
          </a:p>
          <a:p>
            <a:pPr lvl="1">
              <a:buFont typeface="Wingdings"/>
              <a:buChar char="§"/>
              <a:defRPr/>
            </a:pP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신규 콘텐츠 포맷과 새로운 장르의 등장</a:t>
            </a:r>
          </a:p>
          <a:p>
            <a:pPr lvl="1">
              <a:buFont typeface="Wingdings"/>
              <a:buChar char="§"/>
              <a:defRPr/>
            </a:pPr>
            <a:r>
              <a:rPr lang="ko-KR" altLang="en-US" sz="1000" dirty="0" err="1">
                <a:solidFill>
                  <a:srgbClr val="151618"/>
                </a:solidFill>
                <a:latin typeface="Pretendard Variable"/>
              </a:rPr>
              <a:t>숏폼</a:t>
            </a: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 콘텐츠</a:t>
            </a:r>
            <a:r>
              <a:rPr lang="en-US" altLang="ko-KR" sz="1000" dirty="0">
                <a:solidFill>
                  <a:srgbClr val="151618"/>
                </a:solidFill>
                <a:latin typeface="Pretendard Variable"/>
              </a:rPr>
              <a:t>: Z</a:t>
            </a: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세대 및 </a:t>
            </a:r>
            <a:r>
              <a:rPr lang="ko-KR" altLang="en-US" sz="1000" dirty="0" err="1">
                <a:solidFill>
                  <a:srgbClr val="151618"/>
                </a:solidFill>
                <a:latin typeface="Pretendard Variable"/>
              </a:rPr>
              <a:t>밀레니얼</a:t>
            </a: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 세대의 소비 패턴에 맞춘 콘텐츠 전략</a:t>
            </a:r>
          </a:p>
          <a:p>
            <a:pPr lvl="1">
              <a:buFont typeface="Wingdings"/>
              <a:buChar char="§"/>
              <a:defRPr/>
            </a:pP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게임 콘텐츠</a:t>
            </a:r>
            <a:r>
              <a:rPr lang="en-US" altLang="ko-KR" sz="1000" dirty="0">
                <a:solidFill>
                  <a:srgbClr val="151618"/>
                </a:solidFill>
                <a:latin typeface="Pretendard Variable"/>
              </a:rPr>
              <a:t>: </a:t>
            </a: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스트리밍 서비스의 게임산업 진출</a:t>
            </a:r>
          </a:p>
          <a:p>
            <a:pPr lvl="1">
              <a:buFont typeface="Wingdings"/>
              <a:buChar char="§"/>
              <a:defRPr/>
            </a:pP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콘텐츠의 물성</a:t>
            </a:r>
            <a:r>
              <a:rPr lang="en-US" altLang="ko-KR" sz="1000" dirty="0">
                <a:solidFill>
                  <a:srgbClr val="151618"/>
                </a:solidFill>
                <a:latin typeface="Pretendard Variable"/>
              </a:rPr>
              <a:t>(</a:t>
            </a: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物性</a:t>
            </a:r>
            <a:r>
              <a:rPr lang="en-US" altLang="ko-KR" sz="1000" dirty="0">
                <a:solidFill>
                  <a:srgbClr val="151618"/>
                </a:solidFill>
                <a:latin typeface="Pretendard Variable"/>
              </a:rPr>
              <a:t>)</a:t>
            </a: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화</a:t>
            </a:r>
            <a:r>
              <a:rPr lang="en-US" altLang="ko-KR" sz="1000" dirty="0">
                <a:solidFill>
                  <a:srgbClr val="151618"/>
                </a:solidFill>
                <a:latin typeface="Pretendard Variable"/>
              </a:rPr>
              <a:t>: </a:t>
            </a: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오프라인에서 즐기는 콘텐츠</a:t>
            </a:r>
          </a:p>
          <a:p>
            <a:pPr marL="400050" lvl="0" indent="-400050">
              <a:buFont typeface="+mj-lt"/>
              <a:buAutoNum type="romanUcPeriod"/>
              <a:defRPr/>
            </a:pP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유통업계</a:t>
            </a:r>
            <a:r>
              <a:rPr lang="en-US" altLang="ko-KR" sz="1000" dirty="0">
                <a:solidFill>
                  <a:srgbClr val="151618"/>
                </a:solidFill>
                <a:latin typeface="Pretendard Variable"/>
              </a:rPr>
              <a:t>, </a:t>
            </a: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콘텐츠 유통으로 ‘다각화’</a:t>
            </a:r>
          </a:p>
          <a:p>
            <a:pPr lvl="1">
              <a:buFont typeface="Wingdings"/>
              <a:buChar char="§"/>
              <a:defRPr/>
            </a:pP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광고 또는 ‘커머스 콘텐츠’</a:t>
            </a:r>
          </a:p>
          <a:p>
            <a:pPr lvl="1">
              <a:buFont typeface="Wingdings"/>
              <a:buChar char="§"/>
              <a:defRPr/>
            </a:pP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데이터 분석을 통한 커머스의 개인화</a:t>
            </a:r>
          </a:p>
          <a:p>
            <a:pPr lvl="1">
              <a:buFont typeface="Wingdings"/>
              <a:buChar char="§"/>
              <a:defRPr/>
            </a:pP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스포츠 </a:t>
            </a:r>
            <a:r>
              <a:rPr lang="ko-KR" altLang="en-US" sz="1000" dirty="0" err="1">
                <a:solidFill>
                  <a:srgbClr val="151618"/>
                </a:solidFill>
                <a:latin typeface="Pretendard Variable"/>
              </a:rPr>
              <a:t>팬덤을</a:t>
            </a:r>
            <a:r>
              <a:rPr lang="ko-KR" altLang="en-US" sz="1000" dirty="0">
                <a:solidFill>
                  <a:srgbClr val="151618"/>
                </a:solidFill>
                <a:latin typeface="Pretendard Variable"/>
              </a:rPr>
              <a:t> 이용한 콘텐츠 강화</a:t>
            </a:r>
            <a:endParaRPr lang="en-US" altLang="ko-KR" sz="1000" b="0" i="0" dirty="0">
              <a:solidFill>
                <a:srgbClr val="151618"/>
              </a:solidFill>
              <a:effectLst/>
              <a:latin typeface="Pretendard Variable"/>
            </a:endParaRPr>
          </a:p>
          <a:p>
            <a:pPr marL="0" lvl="0" indent="0">
              <a:buNone/>
              <a:defRPr/>
            </a:pPr>
            <a:r>
              <a:rPr lang="en-US" altLang="ko-KR" sz="1000" dirty="0"/>
              <a:t>https://www.kocca.kr/globalOTT/vol08/issuefocus/issuefocus1.html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5296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E6EF3-CFE2-42B3-8643-91697BC5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/>
              <a:t>이용자 수요의 변화</a:t>
            </a:r>
            <a:r>
              <a:rPr lang="en-US" altLang="ko-KR" sz="3000" dirty="0"/>
              <a:t>/</a:t>
            </a:r>
            <a:r>
              <a:rPr lang="ko-KR" altLang="en-US" sz="3000" dirty="0"/>
              <a:t>구독과 이탈의 줄다리기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A674922-A642-4065-AD6E-8CFA762F25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8138"/>
            <a:ext cx="5181600" cy="3646311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600" b="0" i="0" dirty="0">
                <a:solidFill>
                  <a:srgbClr val="151618"/>
                </a:solidFill>
                <a:effectLst/>
                <a:latin typeface="Pretendard Variable"/>
              </a:rPr>
              <a:t>현재 세대는 짧고 빠르게 소비할 수 있는 콘텐츠를 선호하는 수요자층으로 변화</a:t>
            </a:r>
          </a:p>
          <a:p>
            <a:pPr lvl="0">
              <a:defRPr/>
            </a:pPr>
            <a:r>
              <a:rPr lang="ko-KR" altLang="en-US" sz="1600" dirty="0">
                <a:solidFill>
                  <a:srgbClr val="151618"/>
                </a:solidFill>
                <a:latin typeface="Pretendard Variable"/>
              </a:rPr>
              <a:t>개인화된 경험을 중시하는 맞춤형 추천 알고리즘 제공의 중요성 부각</a:t>
            </a:r>
          </a:p>
          <a:p>
            <a:pPr lvl="0">
              <a:defRPr/>
            </a:pPr>
            <a:r>
              <a:rPr lang="ko-KR" altLang="en-US" sz="1600" dirty="0">
                <a:solidFill>
                  <a:srgbClr val="151618"/>
                </a:solidFill>
                <a:latin typeface="Pretendard Variable"/>
              </a:rPr>
              <a:t>소비자에게 플랫폼의 선택지가 많아지면서 구독 변동성이 높아짐으로 인한 이탈 방지 대책 마련</a:t>
            </a:r>
          </a:p>
          <a:p>
            <a:pPr lvl="0">
              <a:defRPr/>
            </a:pPr>
            <a:r>
              <a:rPr lang="ko-KR" altLang="en-US" sz="1600" dirty="0">
                <a:solidFill>
                  <a:srgbClr val="151618"/>
                </a:solidFill>
                <a:latin typeface="Pretendard Variable"/>
              </a:rPr>
              <a:t>신규 구독자 확보보다는 기존 구독자 유지를 위한 전략 구상</a:t>
            </a:r>
          </a:p>
          <a:p>
            <a:pPr marL="0" lvl="0" indent="0">
              <a:buNone/>
              <a:defRPr/>
            </a:pPr>
            <a:endParaRPr lang="en-US" altLang="ko-KR" sz="1600" dirty="0">
              <a:solidFill>
                <a:srgbClr val="151618"/>
              </a:solidFill>
              <a:latin typeface="Pretendard Variable"/>
            </a:endParaRPr>
          </a:p>
          <a:p>
            <a:pPr marL="0" lvl="0" indent="0">
              <a:buNone/>
              <a:defRPr/>
            </a:pPr>
            <a:endParaRPr lang="en-US" altLang="ko-KR" sz="1600" dirty="0">
              <a:solidFill>
                <a:srgbClr val="151618"/>
              </a:solidFill>
              <a:latin typeface="Pretendard Variable"/>
            </a:endParaRPr>
          </a:p>
          <a:p>
            <a:pPr marL="0" lvl="0" indent="0">
              <a:buNone/>
              <a:defRPr/>
            </a:pPr>
            <a:endParaRPr lang="en-US" altLang="ko-KR" sz="1600" dirty="0">
              <a:solidFill>
                <a:srgbClr val="151618"/>
              </a:solidFill>
              <a:latin typeface="Pretendard Variable"/>
            </a:endParaRPr>
          </a:p>
          <a:p>
            <a:pPr marL="0" indent="0">
              <a:buNone/>
              <a:defRPr/>
            </a:pPr>
            <a:r>
              <a:rPr lang="en-US" altLang="ko-KR" sz="1600" dirty="0"/>
              <a:t>https://www.kocca.kr/globalOTT/vol08/issuefocus/issuefocus1.html</a:t>
            </a:r>
            <a:endParaRPr lang="ko-KR" altLang="en-US" sz="1600" dirty="0"/>
          </a:p>
          <a:p>
            <a:pPr marL="0" lvl="0" indent="0">
              <a:buNone/>
              <a:defRPr/>
            </a:pPr>
            <a:endParaRPr lang="en-US" altLang="ko-KR" sz="1600" dirty="0">
              <a:solidFill>
                <a:srgbClr val="151618"/>
              </a:solidFill>
              <a:latin typeface="Pretendard Variable"/>
            </a:endParaRPr>
          </a:p>
          <a:p>
            <a:pPr lvl="0">
              <a:defRPr/>
            </a:pPr>
            <a:endParaRPr lang="en-US" altLang="ko-KR" sz="1600" dirty="0">
              <a:solidFill>
                <a:srgbClr val="151618"/>
              </a:solidFill>
              <a:latin typeface="Pretendard Variable"/>
            </a:endParaRPr>
          </a:p>
          <a:p>
            <a:pPr lvl="0">
              <a:defRPr/>
            </a:pPr>
            <a:endParaRPr lang="en-US" altLang="ko-KR" sz="1600" b="0" i="0" dirty="0">
              <a:solidFill>
                <a:srgbClr val="151618"/>
              </a:solidFill>
              <a:effectLst/>
              <a:latin typeface="Pretendard Variable"/>
            </a:endParaRPr>
          </a:p>
          <a:p>
            <a:pPr lvl="0">
              <a:defRPr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48255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NETFLIX</a:t>
            </a:r>
            <a:r>
              <a:rPr lang="ko-KR" altLang="en-US"/>
              <a:t> 시장 트렌드</a:t>
            </a:r>
            <a:r>
              <a:rPr lang="en-US" altLang="ko-KR"/>
              <a:t> 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>
            <a:fillRect/>
          </a:stretch>
        </p:blipFill>
        <p:spPr>
          <a:xfrm>
            <a:off x="914400" y="1609637"/>
            <a:ext cx="5181600" cy="3303896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>
            <a:fillRect/>
          </a:stretch>
        </p:blipFill>
        <p:spPr>
          <a:xfrm>
            <a:off x="6096000" y="2688590"/>
            <a:ext cx="5181600" cy="3010461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908685" y="5323866"/>
            <a:ext cx="4516755" cy="7226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400" b="1">
                <a:solidFill>
                  <a:srgbClr val="203A7B"/>
                </a:solidFill>
              </a:rPr>
              <a:t>북미</a:t>
            </a:r>
            <a:r>
              <a:rPr lang="ko-KR" altLang="en-US" sz="1400" b="1"/>
              <a:t>에서 </a:t>
            </a:r>
            <a:r>
              <a:rPr lang="ko-KR" altLang="en-US" sz="1400" b="1">
                <a:solidFill>
                  <a:srgbClr val="203A7B"/>
                </a:solidFill>
              </a:rPr>
              <a:t>아시아 태평양</a:t>
            </a:r>
            <a:r>
              <a:rPr lang="ko-KR" altLang="en-US" sz="1400" b="1"/>
              <a:t>으로 주력 시장 확대</a:t>
            </a:r>
          </a:p>
          <a:p>
            <a:pPr lvl="0" algn="ctr">
              <a:defRPr/>
            </a:pPr>
            <a:endParaRPr lang="ko-KR" altLang="en-US" sz="1400" b="1"/>
          </a:p>
          <a:p>
            <a:pPr lvl="0" algn="ctr">
              <a:defRPr/>
            </a:pPr>
            <a:r>
              <a:rPr lang="en-US" altLang="ko-KR" sz="1400" b="1"/>
              <a:t>https://blog.naver.com/hyjang0908/223499864218</a:t>
            </a:r>
          </a:p>
        </p:txBody>
      </p:sp>
      <p:sp>
        <p:nvSpPr>
          <p:cNvPr id="6" name="가로 글상자 5"/>
          <p:cNvSpPr txBox="1"/>
          <p:nvPr/>
        </p:nvSpPr>
        <p:spPr>
          <a:xfrm>
            <a:off x="5690680" y="1858387"/>
            <a:ext cx="5012057" cy="300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b="1">
                <a:solidFill>
                  <a:srgbClr val="203A7B"/>
                </a:solidFill>
              </a:rPr>
              <a:t>오리지널 </a:t>
            </a:r>
            <a:r>
              <a:rPr lang="en-US" altLang="ko-KR" sz="1400" b="1">
                <a:solidFill>
                  <a:srgbClr val="203A7B"/>
                </a:solidFill>
              </a:rPr>
              <a:t>IP</a:t>
            </a:r>
            <a:r>
              <a:rPr lang="ko-KR" altLang="en-US" sz="1400" b="1"/>
              <a:t>의 확장 전략으로 가입자 이탈 방지</a:t>
            </a:r>
          </a:p>
        </p:txBody>
      </p:sp>
    </p:spTree>
    <p:extLst>
      <p:ext uri="{BB962C8B-B14F-4D97-AF65-F5344CB8AC3E}">
        <p14:creationId xmlns:p14="http://schemas.microsoft.com/office/powerpoint/2010/main" val="77140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TVING </a:t>
            </a:r>
            <a:r>
              <a:rPr lang="ko-KR" altLang="en-US"/>
              <a:t>시장 트렌드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391133" y="1619111"/>
            <a:ext cx="5181600" cy="954363"/>
          </a:xfrm>
          <a:prstGeom prst="rect">
            <a:avLst/>
          </a:prstGeom>
        </p:spPr>
      </p:pic>
      <p:sp>
        <p:nvSpPr>
          <p:cNvPr id="7" name="가로 글상자 6"/>
          <p:cNvSpPr txBox="1"/>
          <p:nvPr/>
        </p:nvSpPr>
        <p:spPr>
          <a:xfrm>
            <a:off x="6905990" y="2273838"/>
            <a:ext cx="3801772" cy="2100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/>
              <a:t>모바일 내 </a:t>
            </a:r>
            <a:r>
              <a:rPr lang="ko-KR" altLang="en-US" sz="1200" b="1">
                <a:solidFill>
                  <a:srgbClr val="203A7B"/>
                </a:solidFill>
              </a:rPr>
              <a:t>세로형 숏폼</a:t>
            </a:r>
            <a:r>
              <a:rPr lang="ko-KR" altLang="en-US" sz="1200" b="1"/>
              <a:t> 도입</a:t>
            </a:r>
          </a:p>
          <a:p>
            <a:pPr lvl="0">
              <a:defRPr/>
            </a:pPr>
            <a:endParaRPr lang="ko-KR" altLang="en-US" sz="1200" b="1"/>
          </a:p>
          <a:p>
            <a:pPr lvl="0">
              <a:defRPr/>
            </a:pPr>
            <a:r>
              <a:rPr lang="en-US" altLang="ko-KR" sz="1200" b="1">
                <a:solidFill>
                  <a:srgbClr val="203A7B"/>
                </a:solidFill>
              </a:rPr>
              <a:t>F.R.E.S.H(</a:t>
            </a:r>
            <a:r>
              <a:rPr lang="ko-KR" altLang="en-US" sz="1200" b="1">
                <a:solidFill>
                  <a:srgbClr val="203A7B"/>
                </a:solidFill>
              </a:rPr>
              <a:t>프레쉬</a:t>
            </a:r>
            <a:r>
              <a:rPr lang="en-US" altLang="ko-KR" sz="1200" b="1">
                <a:solidFill>
                  <a:srgbClr val="203A7B"/>
                </a:solidFill>
              </a:rPr>
              <a:t>)</a:t>
            </a:r>
            <a:r>
              <a:rPr lang="ko-KR" altLang="en-US" sz="1200" b="1"/>
              <a:t> 제시</a:t>
            </a:r>
          </a:p>
          <a:p>
            <a:pPr lvl="0">
              <a:defRPr/>
            </a:pPr>
            <a:r>
              <a:rPr lang="en-US" altLang="ko-KR" sz="1200" b="1"/>
              <a:t>Franchis</a:t>
            </a:r>
            <a:r>
              <a:rPr lang="ko-KR" altLang="en-US" sz="1200" b="1"/>
              <a:t> </a:t>
            </a:r>
            <a:r>
              <a:rPr lang="en-US" altLang="ko-KR" sz="1200" b="1"/>
              <a:t>IP </a:t>
            </a:r>
            <a:r>
              <a:rPr lang="ko-KR" altLang="en-US" sz="1200" b="1"/>
              <a:t>프랜차이즈 </a:t>
            </a:r>
            <a:r>
              <a:rPr lang="en-US" altLang="ko-KR" sz="1200" b="1"/>
              <a:t>IP</a:t>
            </a:r>
            <a:r>
              <a:rPr lang="ko-KR" altLang="en-US" sz="1200" b="1"/>
              <a:t>전성시대</a:t>
            </a:r>
          </a:p>
          <a:p>
            <a:pPr lvl="0">
              <a:defRPr/>
            </a:pPr>
            <a:r>
              <a:rPr lang="en-US" altLang="ko-KR" sz="1200" b="1"/>
              <a:t>Revival of Legend</a:t>
            </a:r>
            <a:r>
              <a:rPr lang="ko-KR" altLang="en-US" sz="1200" b="1"/>
              <a:t> 레전드 콘텐츠의 귀환</a:t>
            </a:r>
          </a:p>
          <a:p>
            <a:pPr lvl="0">
              <a:defRPr/>
            </a:pPr>
            <a:r>
              <a:rPr lang="en-US" altLang="ko-KR" sz="1200" b="1"/>
              <a:t>Expand boundary</a:t>
            </a:r>
            <a:r>
              <a:rPr lang="ko-KR" altLang="en-US" sz="1200" b="1"/>
              <a:t> 채널</a:t>
            </a:r>
            <a:r>
              <a:rPr lang="en-US" altLang="ko-KR" sz="1200" b="1"/>
              <a:t>-OTT</a:t>
            </a:r>
            <a:r>
              <a:rPr lang="ko-KR" altLang="en-US" sz="1200" b="1"/>
              <a:t> 경계 확장</a:t>
            </a:r>
          </a:p>
          <a:p>
            <a:pPr lvl="0">
              <a:defRPr/>
            </a:pPr>
            <a:r>
              <a:rPr lang="en-US" altLang="ko-KR" sz="1200" b="1"/>
              <a:t>Stage on Creators</a:t>
            </a:r>
            <a:r>
              <a:rPr lang="ko-KR" altLang="en-US" sz="1200" b="1"/>
              <a:t> 주목받는 창작자들과 협업</a:t>
            </a:r>
          </a:p>
          <a:p>
            <a:pPr lvl="0">
              <a:defRPr/>
            </a:pPr>
            <a:r>
              <a:rPr lang="en-US" altLang="ko-KR" sz="1200" b="1"/>
              <a:t>Hyper-real &amp; Drama</a:t>
            </a:r>
            <a:r>
              <a:rPr lang="ko-KR" altLang="en-US" sz="1200" b="1"/>
              <a:t> 다채로운 장르와 소재</a:t>
            </a:r>
          </a:p>
          <a:p>
            <a:pPr lvl="0">
              <a:defRPr/>
            </a:pPr>
            <a:endParaRPr lang="ko-KR" altLang="en-US" sz="1200" b="1"/>
          </a:p>
          <a:p>
            <a:pPr lvl="0">
              <a:defRPr/>
            </a:pPr>
            <a:endParaRPr lang="ko-KR" altLang="en-US" sz="1200" b="1"/>
          </a:p>
          <a:p>
            <a:pPr lvl="0">
              <a:defRPr/>
            </a:pPr>
            <a:r>
              <a:rPr lang="en-US" altLang="ko-KR" sz="1200" b="1"/>
              <a:t>https://www.sedaily.com/NewsView/2DI044QUL8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7434" y="2819407"/>
            <a:ext cx="3562823" cy="6095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61949" y="3700878"/>
            <a:ext cx="3734051" cy="3005128"/>
          </a:xfrm>
          <a:prstGeom prst="rect">
            <a:avLst/>
          </a:prstGeom>
        </p:spPr>
      </p:pic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tretch>
            <a:fillRect/>
          </a:stretch>
        </p:blipFill>
        <p:spPr>
          <a:xfrm>
            <a:off x="397619" y="2572090"/>
            <a:ext cx="2662690" cy="171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49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A54560F-810E-4A09-B28B-C2ED343B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025" y="419849"/>
            <a:ext cx="2297859" cy="53022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NETFLIX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672805-5787-4474-9E94-71B99688E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5211" y="987423"/>
            <a:ext cx="6172200" cy="48736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시각적 트렌드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/>
              <a:t>멤버십 소개 전체화면으로 구성</a:t>
            </a:r>
            <a:r>
              <a:rPr lang="en-US" altLang="ko-KR" sz="1200" dirty="0"/>
              <a:t>(</a:t>
            </a:r>
            <a:r>
              <a:rPr lang="ko-KR" altLang="en-US" sz="1200" dirty="0"/>
              <a:t>요금제 소개</a:t>
            </a:r>
            <a:r>
              <a:rPr lang="en-US" altLang="ko-KR" sz="1200" dirty="0"/>
              <a:t> </a:t>
            </a:r>
            <a:r>
              <a:rPr lang="ko-KR" altLang="en-US" sz="1200" dirty="0"/>
              <a:t>및 추천</a:t>
            </a:r>
            <a:r>
              <a:rPr lang="en-US" altLang="ko-KR" sz="1200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/>
              <a:t>광고형 </a:t>
            </a:r>
            <a:r>
              <a:rPr lang="ko-KR" altLang="en-US" sz="1200" dirty="0" err="1"/>
              <a:t>멤버쉽부터</a:t>
            </a:r>
            <a:r>
              <a:rPr lang="ko-KR" altLang="en-US" sz="1200" dirty="0"/>
              <a:t> 다양한 요금제 소개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멤버쉽</a:t>
            </a:r>
            <a:r>
              <a:rPr lang="ko-KR" altLang="en-US" sz="1200" dirty="0"/>
              <a:t> 가입시 볼 수 있는 </a:t>
            </a:r>
            <a:r>
              <a:rPr lang="en-US" altLang="ko-KR" sz="1200" dirty="0"/>
              <a:t>‘</a:t>
            </a:r>
            <a:r>
              <a:rPr lang="ko-KR" altLang="en-US" sz="1200" dirty="0"/>
              <a:t>지금 뜨는 콘텐츠</a:t>
            </a:r>
            <a:r>
              <a:rPr lang="en-US" altLang="ko-KR" sz="1200" dirty="0"/>
              <a:t>‘ </a:t>
            </a:r>
            <a:r>
              <a:rPr lang="ko-KR" altLang="en-US" sz="1200" dirty="0"/>
              <a:t>소개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넷플릭스에서</a:t>
            </a:r>
            <a:r>
              <a:rPr lang="ko-KR" altLang="en-US" sz="1200" dirty="0"/>
              <a:t> 이용할 수 있는 편리하고 유용한 기능 소개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/>
              <a:t>바로 볼 수 있는 시리즈별로 추천 영상 소개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/>
              <a:t>하단 최신 영상 및 시청중인 콘텐츠 소개  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/>
              <a:t>자주 묻는 질문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기능적 트렌드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몰아보기</a:t>
            </a:r>
            <a:r>
              <a:rPr lang="ko-KR" altLang="en-US" sz="1200" dirty="0"/>
              <a:t> 방해금지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텔레파티</a:t>
            </a:r>
            <a:r>
              <a:rPr lang="ko-KR" altLang="en-US" sz="1200" dirty="0"/>
              <a:t> 기능으로 여럿이서 콘텐츠를 보며 채팅 가능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/>
              <a:t>영상 다운로드 기능 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/>
              <a:t>시청 기록 삭제 기능</a:t>
            </a:r>
            <a:r>
              <a:rPr lang="en-US" altLang="ko-KR" sz="1200" dirty="0"/>
              <a:t>(</a:t>
            </a:r>
            <a:r>
              <a:rPr lang="ko-KR" altLang="en-US" sz="1200" dirty="0"/>
              <a:t>계정 공유 시 시청기록 노출을 원하지 않을 시</a:t>
            </a:r>
            <a:r>
              <a:rPr lang="en-US" altLang="ko-KR" sz="1200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/>
              <a:t>보고싶은 작품 신청 기능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/>
              <a:t>어린이 전용 프로필 기능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/>
              <a:t>게임 콘텐츠 다운로드 이용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/>
              <a:t>다양한 디바이스로 시청 가능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D44E0B-6EF9-4709-9BB2-8C0B9E0F4E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8" y="950072"/>
            <a:ext cx="3318737" cy="35038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A002AA-C570-4FB5-ABA7-18EFD252D3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942674"/>
            <a:ext cx="4464332" cy="243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1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5937-D3AC-4796-A395-B8201C3D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90" y="468656"/>
            <a:ext cx="1526895" cy="53022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TVING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8ADA69F-A007-44DF-90AA-7B3F71795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155" y="5554181"/>
            <a:ext cx="3590345" cy="991376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A231AD-5B1D-4C9D-B473-11A8C71339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265" y="998881"/>
            <a:ext cx="3173685" cy="4462666"/>
          </a:xfrm>
          <a:prstGeom prst="rect">
            <a:avLst/>
          </a:prstGeom>
        </p:spPr>
      </p:pic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7581C910-B81C-4E5D-9A97-982DA459B120}"/>
              </a:ext>
            </a:extLst>
          </p:cNvPr>
          <p:cNvSpPr txBox="1">
            <a:spLocks/>
          </p:cNvSpPr>
          <p:nvPr/>
        </p:nvSpPr>
        <p:spPr>
          <a:xfrm>
            <a:off x="289085" y="1462384"/>
            <a:ext cx="61722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dirty="0"/>
              <a:t>시각적 트렌드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메인화면</a:t>
            </a:r>
            <a:r>
              <a:rPr lang="ko-KR" altLang="en-US" sz="1200" dirty="0"/>
              <a:t> 로그인 화면 구성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/>
              <a:t>오리지널 시리즈 소개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/>
              <a:t>현재 스트리밍 가능한 당월 라인업 영상 소개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200" dirty="0"/>
              <a:t>Quick VOD </a:t>
            </a:r>
            <a:r>
              <a:rPr lang="ko-KR" altLang="en-US" sz="1200" dirty="0"/>
              <a:t>시청 가능 안내</a:t>
            </a:r>
            <a:r>
              <a:rPr lang="en-US" altLang="ko-KR" sz="1200" dirty="0"/>
              <a:t>, </a:t>
            </a:r>
            <a:r>
              <a:rPr lang="ko-KR" altLang="en-US" sz="1200" dirty="0"/>
              <a:t>놓친 방송은 타임머신 기능으로 시청 가능 소개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/>
              <a:t>자주 묻는 질문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dirty="0"/>
              <a:t>기능적 트렌드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/>
              <a:t>프로필 </a:t>
            </a:r>
            <a:r>
              <a:rPr lang="ko-KR" altLang="en-US" sz="1200" dirty="0" err="1"/>
              <a:t>잠금설정</a:t>
            </a:r>
            <a:r>
              <a:rPr lang="en-US" altLang="ko-KR" sz="1200" dirty="0"/>
              <a:t>(</a:t>
            </a:r>
            <a:r>
              <a:rPr lang="ko-KR" altLang="en-US" sz="1200" dirty="0"/>
              <a:t>비밀번호 설정 기능</a:t>
            </a:r>
            <a:r>
              <a:rPr lang="en-US" altLang="ko-KR" sz="1200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/>
              <a:t>영상 다운로드 기능</a:t>
            </a:r>
            <a:r>
              <a:rPr lang="en-US" altLang="ko-KR" sz="1200" dirty="0"/>
              <a:t>(</a:t>
            </a:r>
            <a:r>
              <a:rPr lang="ko-KR" altLang="en-US" sz="1200" dirty="0"/>
              <a:t>스탠다드와 프리미엄 이용자 사용 가능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200" dirty="0"/>
              <a:t>Quick VOD </a:t>
            </a:r>
            <a:r>
              <a:rPr lang="ko-KR" altLang="en-US" sz="1200" dirty="0"/>
              <a:t>시청 기능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/>
              <a:t>실시간 방송 시청</a:t>
            </a:r>
            <a:r>
              <a:rPr lang="en-US" altLang="ko-KR" sz="1200" dirty="0"/>
              <a:t>(</a:t>
            </a:r>
            <a:r>
              <a:rPr lang="ko-KR" altLang="en-US" sz="1200" dirty="0"/>
              <a:t>스포츠</a:t>
            </a:r>
            <a:r>
              <a:rPr lang="en-US" altLang="ko-KR" sz="1200" dirty="0"/>
              <a:t>, </a:t>
            </a:r>
            <a:r>
              <a:rPr lang="ko-KR" altLang="en-US" sz="1200" dirty="0"/>
              <a:t>드라마</a:t>
            </a:r>
            <a:r>
              <a:rPr lang="en-US" altLang="ko-KR" sz="1200" dirty="0"/>
              <a:t>, </a:t>
            </a:r>
            <a:r>
              <a:rPr lang="ko-KR" altLang="en-US" sz="1200" dirty="0"/>
              <a:t>예능</a:t>
            </a:r>
            <a:r>
              <a:rPr lang="en-US" altLang="ko-KR" sz="1200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/>
              <a:t>개인 맞춤 추천 기능</a:t>
            </a:r>
            <a:r>
              <a:rPr lang="en-US" altLang="ko-KR" sz="1200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9BE810-135C-4DCC-8678-283D567FBB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853" y="2561233"/>
            <a:ext cx="1984426" cy="133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67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1D58C3C-101D-4B0B-AD21-7855CECC0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372" y="2825661"/>
            <a:ext cx="6355631" cy="3535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E390E-7337-470F-9DC0-C52F0F8CCA3A}"/>
              </a:ext>
            </a:extLst>
          </p:cNvPr>
          <p:cNvSpPr txBox="1"/>
          <p:nvPr/>
        </p:nvSpPr>
        <p:spPr>
          <a:xfrm>
            <a:off x="3783106" y="1075765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#</a:t>
            </a:r>
            <a:r>
              <a:rPr lang="ko-KR" altLang="en-US" dirty="0" err="1">
                <a:solidFill>
                  <a:srgbClr val="00B0F0"/>
                </a:solidFill>
              </a:rPr>
              <a:t>숏폼</a:t>
            </a:r>
            <a:r>
              <a:rPr lang="ko-KR" altLang="en-US" dirty="0">
                <a:solidFill>
                  <a:srgbClr val="00B0F0"/>
                </a:solidFill>
              </a:rPr>
              <a:t> 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B8332-BB35-4A50-8ABC-1FEBDA82B319}"/>
              </a:ext>
            </a:extLst>
          </p:cNvPr>
          <p:cNvSpPr txBox="1"/>
          <p:nvPr/>
        </p:nvSpPr>
        <p:spPr>
          <a:xfrm>
            <a:off x="4338918" y="2456329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#</a:t>
            </a:r>
            <a:r>
              <a:rPr lang="ko-KR" altLang="en-US" dirty="0">
                <a:solidFill>
                  <a:srgbClr val="00B0F0"/>
                </a:solidFill>
              </a:rPr>
              <a:t>광고형</a:t>
            </a:r>
            <a:endParaRPr lang="en-US" altLang="ko-KR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28A17D-4DF4-4783-8FE7-48202EE07FC4}"/>
              </a:ext>
            </a:extLst>
          </p:cNvPr>
          <p:cNvSpPr txBox="1"/>
          <p:nvPr/>
        </p:nvSpPr>
        <p:spPr>
          <a:xfrm>
            <a:off x="9224682" y="990600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#</a:t>
            </a:r>
            <a:r>
              <a:rPr lang="ko-KR" altLang="en-US" dirty="0">
                <a:solidFill>
                  <a:srgbClr val="00B0F0"/>
                </a:solidFill>
              </a:rPr>
              <a:t>콘텐츠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925320-8CE1-4714-BF22-781DDC7C0778}"/>
              </a:ext>
            </a:extLst>
          </p:cNvPr>
          <p:cNvSpPr txBox="1"/>
          <p:nvPr/>
        </p:nvSpPr>
        <p:spPr>
          <a:xfrm>
            <a:off x="1506071" y="4061012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#</a:t>
            </a:r>
            <a:r>
              <a:rPr lang="ko-KR" altLang="en-US" dirty="0">
                <a:solidFill>
                  <a:srgbClr val="00B0F0"/>
                </a:solidFill>
              </a:rPr>
              <a:t>오징어 게임</a:t>
            </a:r>
            <a:r>
              <a:rPr lang="en-US" altLang="ko-KR" dirty="0">
                <a:solidFill>
                  <a:srgbClr val="00B0F0"/>
                </a:solidFill>
              </a:rPr>
              <a:t>2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809303-6B5C-4074-8CD5-C5C75624202C}"/>
              </a:ext>
            </a:extLst>
          </p:cNvPr>
          <p:cNvSpPr txBox="1"/>
          <p:nvPr/>
        </p:nvSpPr>
        <p:spPr>
          <a:xfrm>
            <a:off x="3451412" y="5163671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#</a:t>
            </a:r>
            <a:r>
              <a:rPr lang="ko-KR" altLang="en-US" dirty="0">
                <a:solidFill>
                  <a:srgbClr val="00B0F0"/>
                </a:solidFill>
              </a:rPr>
              <a:t>선재 업고 튀어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A155D0-540B-4272-B2A0-43E39BA0F287}"/>
              </a:ext>
            </a:extLst>
          </p:cNvPr>
          <p:cNvSpPr txBox="1"/>
          <p:nvPr/>
        </p:nvSpPr>
        <p:spPr>
          <a:xfrm>
            <a:off x="6355976" y="4794339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#</a:t>
            </a:r>
            <a:r>
              <a:rPr lang="ko-KR" altLang="en-US" dirty="0">
                <a:solidFill>
                  <a:schemeClr val="bg1"/>
                </a:solidFill>
              </a:rPr>
              <a:t>체험 전시장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23DEB3-2F3D-40BB-84F5-9768D85E605E}"/>
              </a:ext>
            </a:extLst>
          </p:cNvPr>
          <p:cNvSpPr txBox="1"/>
          <p:nvPr/>
        </p:nvSpPr>
        <p:spPr>
          <a:xfrm>
            <a:off x="6831106" y="2106706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#OTT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0A5491-201B-4C3A-9791-75B8B70C2100}"/>
              </a:ext>
            </a:extLst>
          </p:cNvPr>
          <p:cNvSpPr txBox="1"/>
          <p:nvPr/>
        </p:nvSpPr>
        <p:spPr>
          <a:xfrm>
            <a:off x="8588188" y="2825661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#</a:t>
            </a:r>
            <a:r>
              <a:rPr lang="ko-KR" altLang="en-US" dirty="0">
                <a:solidFill>
                  <a:srgbClr val="00B0F0"/>
                </a:solidFill>
              </a:rPr>
              <a:t>추천 영상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C80AEE-CB73-4D4F-B19F-A639F44F0A56}"/>
              </a:ext>
            </a:extLst>
          </p:cNvPr>
          <p:cNvSpPr txBox="1"/>
          <p:nvPr/>
        </p:nvSpPr>
        <p:spPr>
          <a:xfrm>
            <a:off x="9565341" y="2106706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#</a:t>
            </a:r>
            <a:r>
              <a:rPr lang="ko-KR" altLang="en-US" dirty="0">
                <a:solidFill>
                  <a:srgbClr val="00B0F0"/>
                </a:solidFill>
              </a:rPr>
              <a:t>알고리즘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3A2C6-89CD-41A5-BBD2-85E10E492750}"/>
              </a:ext>
            </a:extLst>
          </p:cNvPr>
          <p:cNvSpPr txBox="1"/>
          <p:nvPr/>
        </p:nvSpPr>
        <p:spPr>
          <a:xfrm>
            <a:off x="2079812" y="1972235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#</a:t>
            </a:r>
            <a:r>
              <a:rPr lang="ko-KR" altLang="en-US" dirty="0">
                <a:solidFill>
                  <a:srgbClr val="00B0F0"/>
                </a:solidFill>
              </a:rPr>
              <a:t>팝업 스토어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818437-5EE4-43A3-B73E-B8C239F186FB}"/>
              </a:ext>
            </a:extLst>
          </p:cNvPr>
          <p:cNvSpPr txBox="1"/>
          <p:nvPr/>
        </p:nvSpPr>
        <p:spPr>
          <a:xfrm>
            <a:off x="9565341" y="461682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#</a:t>
            </a:r>
            <a:r>
              <a:rPr lang="ko-KR" altLang="en-US" dirty="0">
                <a:solidFill>
                  <a:schemeClr val="bg1"/>
                </a:solidFill>
              </a:rPr>
              <a:t>테마 스토어</a:t>
            </a:r>
          </a:p>
        </p:txBody>
      </p:sp>
    </p:spTree>
    <p:extLst>
      <p:ext uri="{BB962C8B-B14F-4D97-AF65-F5344CB8AC3E}">
        <p14:creationId xmlns:p14="http://schemas.microsoft.com/office/powerpoint/2010/main" val="179054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480</Words>
  <Application>Microsoft Office PowerPoint</Application>
  <PresentationFormat>와이드스크린</PresentationFormat>
  <Paragraphs>97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Pretendard Variable</vt:lpstr>
      <vt:lpstr>맑은 고딕</vt:lpstr>
      <vt:lpstr>Arial</vt:lpstr>
      <vt:lpstr>Wingdings</vt:lpstr>
      <vt:lpstr>Office 테마</vt:lpstr>
      <vt:lpstr>시각디자인리서치분석</vt:lpstr>
      <vt:lpstr>OTT 서비스 다각적 변화 시도</vt:lpstr>
      <vt:lpstr>이용자 수요의 변화/구독과 이탈의 줄다리기</vt:lpstr>
      <vt:lpstr>NETFLIX 시장 트렌드 </vt:lpstr>
      <vt:lpstr>TVING 시장 트렌드</vt:lpstr>
      <vt:lpstr>NETFLIX</vt:lpstr>
      <vt:lpstr>TVING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시각디자인리서치분석</dc:title>
  <dc:creator>Administrator</dc:creator>
  <cp:lastModifiedBy>Administrator</cp:lastModifiedBy>
  <cp:revision>53</cp:revision>
  <dcterms:created xsi:type="dcterms:W3CDTF">2025-03-13T08:23:06Z</dcterms:created>
  <dcterms:modified xsi:type="dcterms:W3CDTF">2025-03-14T02:33:00Z</dcterms:modified>
  <cp:version/>
</cp:coreProperties>
</file>